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59" r:id="rId4"/>
    <p:sldId id="261" r:id="rId5"/>
    <p:sldId id="263" r:id="rId6"/>
    <p:sldId id="262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93" r:id="rId23"/>
    <p:sldId id="294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80" r:id="rId32"/>
    <p:sldId id="281" r:id="rId33"/>
    <p:sldId id="292" r:id="rId34"/>
    <p:sldId id="283" r:id="rId35"/>
    <p:sldId id="284" r:id="rId36"/>
    <p:sldId id="282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60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2"/>
    <p:restoredTop sz="94514"/>
  </p:normalViewPr>
  <p:slideViewPr>
    <p:cSldViewPr>
      <p:cViewPr>
        <p:scale>
          <a:sx n="142" d="100"/>
          <a:sy n="142" d="100"/>
        </p:scale>
        <p:origin x="-480" y="-1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EE205-F766-F844-8710-625937AF72AC}" type="datetimeFigureOut">
              <a:rPr kumimoji="1" lang="ko-KR" altLang="en-US" smtClean="0"/>
              <a:t>2017. 8. 30.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5D84E-B056-5147-83E1-B17CA3A7C8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738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32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8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1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6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7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4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1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37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9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67933" y="162880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latin typeface="Adobe 고딕 Std B" pitchFamily="34" charset="-127"/>
                <a:ea typeface="Adobe 고딕 Std B" pitchFamily="34" charset="-127"/>
              </a:rPr>
              <a:t>Node.js</a:t>
            </a:r>
            <a:endParaRPr lang="ko-KR" altLang="en-US" sz="3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581078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Adobe Fangsong Std R" pitchFamily="18" charset="-128"/>
                <a:ea typeface="Adobe Fangsong Std R" pitchFamily="18" charset="-128"/>
              </a:rPr>
              <a:t>NAME. </a:t>
            </a:r>
            <a:r>
              <a:rPr lang="en-US" altLang="ko-KR" sz="1050" dirty="0" err="1" smtClean="0">
                <a:latin typeface="Adobe Fangsong Std R" pitchFamily="18" charset="-128"/>
                <a:ea typeface="Adobe Fangsong Std R" pitchFamily="18" charset="-128"/>
              </a:rPr>
              <a:t>Jeon.ma.cam</a:t>
            </a:r>
            <a:endParaRPr lang="ko-KR" altLang="en-US" sz="1050" dirty="0">
              <a:latin typeface="Adobe Fangsong Std R" pitchFamily="18" charset="-128"/>
              <a:ea typeface="1훈프로방스 R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5949280"/>
            <a:ext cx="17636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8" idx="3"/>
          </p:cNvCxnSpPr>
          <p:nvPr/>
        </p:nvCxnSpPr>
        <p:spPr>
          <a:xfrm>
            <a:off x="3081804" y="5937738"/>
            <a:ext cx="5966854" cy="11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6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각자 맡은 롤이 있었지만 </a:t>
            </a: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 과정은 공통으로 고민했던 내용일 것 같아요</a:t>
            </a:r>
            <a:r>
              <a:rPr lang="en-US" altLang="ko-KR" dirty="0" smtClean="0"/>
              <a:t>..!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dirty="0" smtClean="0"/>
              <a:t>서버랑 클라이언트랑 어떤 데이터를 </a:t>
            </a:r>
            <a:endParaRPr lang="en-US" altLang="ko-KR" sz="3000" b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dirty="0" smtClean="0"/>
              <a:t>주고 받게 할까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27214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회원의 전체리스트를 보고 싶을 때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유저 이름과</a:t>
            </a:r>
            <a:r>
              <a:rPr lang="en-US" altLang="ko-KR" dirty="0" smtClean="0"/>
              <a:t>,</a:t>
            </a:r>
            <a:r>
              <a:rPr lang="ko-KR" altLang="en-US" dirty="0" smtClean="0"/>
              <a:t> 비밀번호</a:t>
            </a:r>
            <a:r>
              <a:rPr lang="en-US" altLang="ko-KR" dirty="0" smtClean="0"/>
              <a:t>(..???)</a:t>
            </a:r>
            <a:r>
              <a:rPr lang="ko-KR" altLang="en-US" dirty="0" smtClean="0"/>
              <a:t>를 알려주도록 해야겠다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356992"/>
            <a:ext cx="497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8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엇</a:t>
            </a:r>
            <a:r>
              <a:rPr lang="en-US" altLang="ko-KR" dirty="0" smtClean="0"/>
              <a:t>...</a:t>
            </a:r>
            <a:r>
              <a:rPr lang="ko-KR" altLang="en-US" dirty="0" smtClean="0"/>
              <a:t> 이름이 같은 회원이 있다</a:t>
            </a:r>
            <a:r>
              <a:rPr lang="mr-IN" altLang="ko-KR" dirty="0" smtClean="0"/>
              <a:t>…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구별해줘야 되겠군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엇</a:t>
            </a:r>
            <a:r>
              <a:rPr lang="mr-IN" altLang="ko-KR" dirty="0" smtClean="0"/>
              <a:t>…</a:t>
            </a:r>
            <a:r>
              <a:rPr lang="ko-KR" altLang="en-US" dirty="0" smtClean="0"/>
              <a:t> 기존에는 이름 값으로 인원 상세 정보를 가져왔었는데 바꿔야 겠다</a:t>
            </a:r>
            <a:r>
              <a:rPr lang="en-US" altLang="ko-KR" dirty="0" smtClean="0"/>
              <a:t>.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등등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엇</a:t>
            </a:r>
            <a:r>
              <a:rPr lang="mr-IN" altLang="ko-KR" dirty="0" smtClean="0"/>
              <a:t>…</a:t>
            </a:r>
            <a:r>
              <a:rPr lang="en-US" altLang="ko-KR" dirty="0" smtClean="0"/>
              <a:t>.</a:t>
            </a:r>
            <a:r>
              <a:rPr lang="ko-KR" altLang="en-US" dirty="0" smtClean="0"/>
              <a:t>의 시리즈</a:t>
            </a:r>
            <a:r>
              <a:rPr lang="en-US" altLang="ko-KR" dirty="0" smtClean="0"/>
              <a:t>..!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356992"/>
            <a:ext cx="497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844349"/>
            <a:ext cx="5012856" cy="3857549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그렇게 대용량 서버에 맞춰</a:t>
            </a: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데이터도 대용량으로</a:t>
            </a:r>
            <a:r>
              <a:rPr lang="en-US" altLang="ko-KR" dirty="0" smtClean="0"/>
              <a:t>..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옵쇼갑쇼할 데이터도 많고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8576" y="3931315"/>
            <a:ext cx="2028782" cy="21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그렇게 대용량 서버에 맞춰</a:t>
            </a: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데이터도 대용량으로</a:t>
            </a:r>
            <a:r>
              <a:rPr lang="en-US" altLang="ko-KR" dirty="0" smtClean="0"/>
              <a:t>..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처리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 도 많아지고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778576" y="3931315"/>
            <a:ext cx="2028782" cy="2102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44102"/>
            <a:ext cx="1527494" cy="374668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445040" y="1849788"/>
            <a:ext cx="1485944" cy="115888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45040" y="3008671"/>
            <a:ext cx="1485944" cy="1931775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45040" y="4940445"/>
            <a:ext cx="1485944" cy="650339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88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우리는 이런 걸로 쉼 없이 일할 여유가 없어요</a:t>
            </a:r>
            <a:r>
              <a:rPr lang="en-US" altLang="ko-KR" dirty="0" smtClean="0"/>
              <a:t>.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골치 썩지 않고 편안하게 </a:t>
            </a:r>
            <a:r>
              <a:rPr lang="en-US" altLang="ko-KR" dirty="0" smtClean="0"/>
              <a:t>:)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220072" y="2583488"/>
            <a:ext cx="3082156" cy="3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364088" y="2704074"/>
            <a:ext cx="3082156" cy="32643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/>
              <a:t>Representational </a:t>
            </a:r>
            <a:r>
              <a:rPr lang="en-US" altLang="ko-KR" dirty="0" smtClean="0"/>
              <a:t>State Transfer 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자원을 정리하고 </a:t>
            </a: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자원에 대한 주소를 정하는 </a:t>
            </a: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방법 전반을 일컬음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자원</a:t>
            </a:r>
            <a:r>
              <a:rPr lang="en-US" altLang="ko-KR" dirty="0" smtClean="0"/>
              <a:t>(URI)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행위</a:t>
            </a:r>
            <a:r>
              <a:rPr lang="en-US" altLang="ko-KR" dirty="0" smtClean="0"/>
              <a:t>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(Represent) </a:t>
            </a:r>
            <a:r>
              <a:rPr lang="ko-KR" altLang="en-US" dirty="0" smtClean="0"/>
              <a:t>으로 구성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무슨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가지 특징 있는데 마음이 적적할 때 읽어보세요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964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364088" y="2704074"/>
            <a:ext cx="3082156" cy="32643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/>
              <a:t>Representational </a:t>
            </a:r>
            <a:r>
              <a:rPr lang="en-US" altLang="ko-KR" dirty="0" smtClean="0"/>
              <a:t>State Transfer 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GET	</a:t>
            </a:r>
            <a:r>
              <a:rPr lang="en-US" altLang="ko-KR" dirty="0" smtClean="0">
                <a:solidFill>
                  <a:schemeClr val="tx2"/>
                </a:solidFill>
              </a:rPr>
              <a:t>/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members/delete/1</a:t>
            </a:r>
          </a:p>
          <a:p>
            <a:pPr marL="342900" lvl="0" indent="-342900" latinLnBrk="0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행위</a:t>
            </a:r>
            <a:r>
              <a:rPr lang="en-US" altLang="ko-KR" dirty="0" smtClean="0">
                <a:solidFill>
                  <a:schemeClr val="tx2"/>
                </a:solidFill>
              </a:rPr>
              <a:t>	/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     </a:t>
            </a:r>
            <a:r>
              <a:rPr lang="ko-KR" altLang="en-US" dirty="0" smtClean="0">
                <a:solidFill>
                  <a:schemeClr val="tx2"/>
                </a:solidFill>
              </a:rPr>
              <a:t>자원</a:t>
            </a:r>
            <a:r>
              <a:rPr lang="en-US" altLang="ko-KR" dirty="0" smtClean="0">
                <a:solidFill>
                  <a:schemeClr val="tx2"/>
                </a:solidFill>
              </a:rPr>
              <a:t>(URI)</a:t>
            </a:r>
          </a:p>
          <a:p>
            <a:pPr marL="342900" lvl="0" indent="-342900" latinLnBrk="0">
              <a:defRPr/>
            </a:pPr>
            <a:endParaRPr lang="en-US" altLang="ko-KR" dirty="0">
              <a:solidFill>
                <a:schemeClr val="tx2"/>
              </a:solidFill>
            </a:endParaRPr>
          </a:p>
          <a:p>
            <a:pPr marL="342900" lvl="0" indent="-342900" latinLnBrk="0">
              <a:defRPr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lvl="0" indent="-342900" latinLnBrk="0">
              <a:defRPr/>
            </a:pPr>
            <a:r>
              <a:rPr lang="ko-KR" altLang="en-US" dirty="0" smtClean="0">
                <a:solidFill>
                  <a:srgbClr val="00B050"/>
                </a:solidFill>
              </a:rPr>
              <a:t>표현 </a:t>
            </a:r>
            <a:r>
              <a:rPr lang="en-US" altLang="ko-KR" dirty="0" smtClean="0">
                <a:solidFill>
                  <a:srgbClr val="00B050"/>
                </a:solidFill>
              </a:rPr>
              <a:t>(JSON / XML </a:t>
            </a:r>
            <a:r>
              <a:rPr lang="ko-KR" altLang="en-US" dirty="0" smtClean="0">
                <a:solidFill>
                  <a:srgbClr val="00B050"/>
                </a:solidFill>
              </a:rPr>
              <a:t>데이터 그 자체</a:t>
            </a:r>
            <a:r>
              <a:rPr lang="en-US" altLang="ko-KR" dirty="0" smtClean="0">
                <a:solidFill>
                  <a:srgbClr val="00B050"/>
                </a:solidFill>
              </a:rPr>
              <a:t>)</a:t>
            </a:r>
            <a:r>
              <a:rPr lang="en-US" altLang="ko-KR" dirty="0">
                <a:solidFill>
                  <a:srgbClr val="00B050"/>
                </a:solidFill>
              </a:rPr>
              <a:t/>
            </a:r>
            <a:br>
              <a:rPr lang="en-US" altLang="ko-KR" dirty="0">
                <a:solidFill>
                  <a:srgbClr val="00B050"/>
                </a:solidFill>
              </a:rPr>
            </a:br>
            <a:endParaRPr lang="en-US" altLang="ko-KR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8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364088" y="2704074"/>
            <a:ext cx="3082156" cy="32643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의 의미를 잘 살릴 것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GET : </a:t>
            </a:r>
            <a:r>
              <a:rPr lang="ko-KR" altLang="en-US" dirty="0" smtClean="0"/>
              <a:t>데이터를 가져올 때 </a:t>
            </a:r>
            <a:r>
              <a:rPr lang="en-US" altLang="ko-KR" dirty="0" smtClean="0"/>
              <a:t>	/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POST : </a:t>
            </a:r>
            <a:r>
              <a:rPr lang="ko-KR" altLang="en-US" dirty="0" smtClean="0"/>
              <a:t>데이터 추가 및 생성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PUT : </a:t>
            </a:r>
            <a:r>
              <a:rPr lang="ko-KR" altLang="en-US" dirty="0" smtClean="0"/>
              <a:t>데이터 수정</a:t>
            </a:r>
            <a:r>
              <a:rPr lang="en-US" altLang="ko-KR" dirty="0" smtClean="0"/>
              <a:t>		/</a:t>
            </a:r>
            <a:r>
              <a:rPr lang="ko-KR" altLang="en-US" dirty="0" smtClean="0"/>
              <a:t> </a:t>
            </a:r>
            <a:r>
              <a:rPr lang="en-US" altLang="ko-KR" dirty="0" smtClean="0"/>
              <a:t>DELETE : </a:t>
            </a:r>
            <a:r>
              <a:rPr lang="ko-KR" altLang="en-US" dirty="0" smtClean="0"/>
              <a:t>데이터 삭제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/>
              <a:t>2.</a:t>
            </a:r>
            <a:r>
              <a:rPr lang="ko-KR" altLang="en-US" dirty="0" smtClean="0"/>
              <a:t> 동사보다는 명사로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en-US" altLang="ko-KR" dirty="0" smtClean="0"/>
              <a:t>3.</a:t>
            </a:r>
            <a:r>
              <a:rPr lang="ko-KR" altLang="en-US" dirty="0" smtClean="0"/>
              <a:t> 슬래시</a:t>
            </a:r>
            <a:r>
              <a:rPr lang="en-US" altLang="ko-KR" dirty="0" smtClean="0"/>
              <a:t>(’/’)</a:t>
            </a:r>
            <a:r>
              <a:rPr lang="ko-KR" altLang="en-US" dirty="0" smtClean="0"/>
              <a:t>는 계층 관계 표현에 사용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en-US" altLang="ko-KR" dirty="0" smtClean="0"/>
              <a:t>4.</a:t>
            </a:r>
            <a:r>
              <a:rPr lang="ko-KR" altLang="en-US" dirty="0" smtClean="0"/>
              <a:t> 하이폰</a:t>
            </a:r>
            <a:r>
              <a:rPr lang="en-US" altLang="ko-KR" dirty="0" smtClean="0"/>
              <a:t>(‘-’)</a:t>
            </a:r>
            <a:r>
              <a:rPr lang="ko-KR" altLang="en-US" dirty="0" smtClean="0"/>
              <a:t>은 사용하되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언더바</a:t>
            </a:r>
            <a:r>
              <a:rPr lang="en-US" altLang="ko-KR" dirty="0" smtClean="0"/>
              <a:t>(‘_’)</a:t>
            </a:r>
            <a:r>
              <a:rPr lang="ko-KR" altLang="en-US" dirty="0" smtClean="0"/>
              <a:t>는 지양할 것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1866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example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01" y="2394232"/>
            <a:ext cx="7251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46481" y="2348880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</a:rPr>
              <a:t>CONTENTS</a:t>
            </a:r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3" name="직선 연결선 2"/>
          <p:cNvCxnSpPr>
            <a:stCxn id="7" idx="1"/>
          </p:cNvCxnSpPr>
          <p:nvPr/>
        </p:nvCxnSpPr>
        <p:spPr>
          <a:xfrm flipH="1">
            <a:off x="-108520" y="2548935"/>
            <a:ext cx="3955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7" idx="3"/>
          </p:cNvCxnSpPr>
          <p:nvPr/>
        </p:nvCxnSpPr>
        <p:spPr>
          <a:xfrm>
            <a:off x="5297519" y="2548935"/>
            <a:ext cx="38464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84371" y="305966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92212" y="3528040"/>
            <a:ext cx="117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PART 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84371" y="4067780"/>
            <a:ext cx="117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PART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4371" y="4571836"/>
            <a:ext cx="117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PART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84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관리는 뭐 알아서 </a:t>
            </a:r>
            <a:r>
              <a:rPr lang="ko-KR" altLang="en-US" dirty="0" smtClean="0">
                <a:sym typeface="Wingdings"/>
              </a:rPr>
              <a:t></a:t>
            </a:r>
            <a:endParaRPr lang="en-US" altLang="ko-KR" dirty="0" smtClean="0">
              <a:sym typeface="Wingdings"/>
            </a:endParaRPr>
          </a:p>
          <a:p>
            <a:pPr marL="342900" lvl="0" indent="-342900" latinLnBrk="0">
              <a:defRPr/>
            </a:pPr>
            <a:endParaRPr lang="en-US" altLang="ko-KR" dirty="0">
              <a:sym typeface="Wingdings"/>
            </a:endParaRPr>
          </a:p>
          <a:p>
            <a:pPr marL="342900" lvl="0" indent="-342900" latinLnBrk="0">
              <a:defRPr/>
            </a:pPr>
            <a:r>
              <a:rPr lang="ko-KR" altLang="en-US" dirty="0" smtClean="0">
                <a:sym typeface="Wingdings"/>
              </a:rPr>
              <a:t>구글 드라이브 </a:t>
            </a:r>
            <a:r>
              <a:rPr lang="en-US" altLang="ko-KR" dirty="0" smtClean="0">
                <a:sym typeface="Wingdings"/>
              </a:rPr>
              <a:t>/</a:t>
            </a:r>
            <a:r>
              <a:rPr lang="ko-KR" altLang="en-US" dirty="0" smtClean="0">
                <a:sym typeface="Wingdings"/>
              </a:rPr>
              <a:t> 엑셀 </a:t>
            </a:r>
            <a:r>
              <a:rPr lang="en-US" altLang="ko-KR" dirty="0" smtClean="0">
                <a:sym typeface="Wingdings"/>
              </a:rPr>
              <a:t>/</a:t>
            </a:r>
            <a:r>
              <a:rPr lang="ko-KR" altLang="en-US" dirty="0" smtClean="0">
                <a:sym typeface="Wingdings"/>
              </a:rPr>
              <a:t> 워드 등</a:t>
            </a:r>
            <a:endParaRPr lang="en-US" altLang="ko-KR" dirty="0" smtClean="0">
              <a:sym typeface="Wingdings"/>
            </a:endParaRPr>
          </a:p>
          <a:p>
            <a:pPr marL="342900" lvl="0" indent="-342900" latinLnBrk="0">
              <a:defRPr/>
            </a:pPr>
            <a:endParaRPr lang="en-US" altLang="ko-KR" dirty="0">
              <a:sym typeface="Wingdings"/>
            </a:endParaRPr>
          </a:p>
          <a:p>
            <a:pPr marL="342900" lvl="0" indent="-342900" latinLnBrk="0">
              <a:defRPr/>
            </a:pPr>
            <a:r>
              <a:rPr lang="ko-KR" altLang="en-US" dirty="0" smtClean="0">
                <a:sym typeface="Wingdings"/>
              </a:rPr>
              <a:t>따로 프로그램도 있으니 참고해보면 좋을 듯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364088" y="2704074"/>
            <a:ext cx="3082156" cy="3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JAVASCRIPT </a:t>
            </a:r>
            <a:r>
              <a:rPr lang="ko-KR" altLang="en-US" dirty="0" smtClean="0"/>
              <a:t>언어에 대한 </a:t>
            </a:r>
            <a:r>
              <a:rPr lang="en-US" altLang="ko-KR" dirty="0" smtClean="0"/>
              <a:t>6</a:t>
            </a:r>
            <a:r>
              <a:rPr lang="ko-KR" altLang="en-US" dirty="0" smtClean="0"/>
              <a:t>번째 명세 </a:t>
            </a:r>
            <a:r>
              <a:rPr lang="en-US" altLang="ko-KR" dirty="0" smtClean="0"/>
              <a:t>(2015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 발표</a:t>
            </a:r>
            <a:r>
              <a:rPr lang="en-US" altLang="ko-KR" dirty="0" smtClean="0"/>
              <a:t>)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최신 버전은 아님 </a:t>
            </a:r>
            <a:r>
              <a:rPr lang="en-US" altLang="ko-KR" dirty="0" smtClean="0"/>
              <a:t>(ES7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월에 발표</a:t>
            </a:r>
            <a:r>
              <a:rPr lang="en-US" altLang="ko-KR" dirty="0" smtClean="0"/>
              <a:t>)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왜 최신 것을 안쓸까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956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496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r>
              <a:rPr lang="ko-KR" altLang="en-US" dirty="0" smtClean="0"/>
              <a:t>를 하기 전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를 간단히 다뤄보죠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err="1" smtClean="0"/>
              <a:t>Javascript</a:t>
            </a: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buAutoNum type="arabicPeriod"/>
              <a:defRPr/>
            </a:pPr>
            <a:r>
              <a:rPr lang="ko-KR" altLang="en-US" dirty="0" smtClean="0"/>
              <a:t>형 지정과 재사용에 제약이 없</a:t>
            </a:r>
            <a:r>
              <a:rPr lang="en-US" altLang="ko-KR" dirty="0" smtClean="0"/>
              <a:t>(</a:t>
            </a:r>
            <a:r>
              <a:rPr lang="ko-KR" altLang="en-US" dirty="0" smtClean="0"/>
              <a:t>었</a:t>
            </a:r>
            <a:r>
              <a:rPr lang="en-US" altLang="ko-KR" dirty="0" smtClean="0"/>
              <a:t>)</a:t>
            </a:r>
            <a:r>
              <a:rPr lang="ko-KR" altLang="en-US" dirty="0" smtClean="0"/>
              <a:t>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Ex&gt; JAVA</a:t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 = 3; 	String b = “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”;</a:t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dirty="0" err="1" smtClean="0">
                <a:solidFill>
                  <a:srgbClr val="FF0000"/>
                </a:solidFill>
              </a:rPr>
              <a:t>int</a:t>
            </a:r>
            <a:r>
              <a:rPr lang="en-US" altLang="ko-KR" dirty="0" smtClean="0">
                <a:solidFill>
                  <a:srgbClr val="FF0000"/>
                </a:solidFill>
              </a:rPr>
              <a:t> a = “</a:t>
            </a:r>
            <a:r>
              <a:rPr lang="en-US" altLang="ko-KR" dirty="0" err="1" smtClean="0">
                <a:solidFill>
                  <a:srgbClr val="FF0000"/>
                </a:solidFill>
              </a:rPr>
              <a:t>str</a:t>
            </a:r>
            <a:r>
              <a:rPr lang="en-US" altLang="ko-KR" dirty="0" smtClean="0">
                <a:solidFill>
                  <a:srgbClr val="FF0000"/>
                </a:solidFill>
              </a:rPr>
              <a:t>”;	</a:t>
            </a:r>
            <a:r>
              <a:rPr lang="en-US" altLang="ko-KR" dirty="0" err="1" smtClean="0">
                <a:solidFill>
                  <a:srgbClr val="FF0000"/>
                </a:solidFill>
              </a:rPr>
              <a:t>int</a:t>
            </a:r>
            <a:r>
              <a:rPr lang="en-US" altLang="ko-KR" dirty="0" smtClean="0">
                <a:solidFill>
                  <a:srgbClr val="FF0000"/>
                </a:solidFill>
              </a:rPr>
              <a:t> b = 3; (already used)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Ex&gt; </a:t>
            </a:r>
            <a:r>
              <a:rPr lang="en-US" altLang="ko-KR" dirty="0" err="1" smtClean="0"/>
              <a:t>javascript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/>
              <a:t>a = 3; 	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/>
              <a:t>b = “</a:t>
            </a:r>
            <a:r>
              <a:rPr lang="en-US" altLang="ko-KR" dirty="0" smtClean="0"/>
              <a:t>s”</a:t>
            </a:r>
            <a:br>
              <a:rPr lang="en-US" altLang="ko-KR" dirty="0" smtClean="0"/>
            </a:b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5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496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r>
              <a:rPr lang="ko-KR" altLang="en-US" dirty="0" smtClean="0"/>
              <a:t>를 하기 전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를 간단히 다뤄보죠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err="1" smtClean="0"/>
              <a:t>Javascript</a:t>
            </a: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buAutoNum type="arabicPeriod"/>
              <a:defRPr/>
            </a:pPr>
            <a:r>
              <a:rPr lang="ko-KR" altLang="en-US" dirty="0" smtClean="0"/>
              <a:t>없</a:t>
            </a:r>
            <a:r>
              <a:rPr lang="en-US" altLang="ko-KR" dirty="0" smtClean="0"/>
              <a:t>(</a:t>
            </a:r>
            <a:r>
              <a:rPr lang="ko-KR" altLang="en-US" dirty="0" smtClean="0"/>
              <a:t>었</a:t>
            </a:r>
            <a:r>
              <a:rPr lang="en-US" altLang="ko-KR" dirty="0" smtClean="0"/>
              <a:t>)</a:t>
            </a:r>
            <a:r>
              <a:rPr lang="ko-KR" altLang="en-US" dirty="0" smtClean="0"/>
              <a:t>다라고 한 이유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Ex</a:t>
            </a:r>
            <a:r>
              <a:rPr lang="en-US" altLang="ko-KR" dirty="0"/>
              <a:t>&gt; </a:t>
            </a:r>
            <a:r>
              <a:rPr lang="en-US" altLang="ko-KR" dirty="0" err="1" smtClean="0"/>
              <a:t>javascript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	</a:t>
            </a:r>
            <a:r>
              <a:rPr lang="en-US" altLang="ko-KR" dirty="0" smtClean="0"/>
              <a:t>let / </a:t>
            </a:r>
            <a:r>
              <a:rPr lang="en-US" altLang="ko-KR" dirty="0" err="1" smtClean="0"/>
              <a:t>const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94202"/>
            <a:ext cx="4749800" cy="2984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98889" y="5661248"/>
            <a:ext cx="1452831" cy="287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652120" y="1134037"/>
            <a:ext cx="4176464" cy="4887252"/>
            <a:chOff x="3419872" y="2069160"/>
            <a:chExt cx="3888432" cy="3592087"/>
          </a:xfrm>
        </p:grpSpPr>
        <p:sp>
          <p:nvSpPr>
            <p:cNvPr id="9" name="직사각형 8"/>
            <p:cNvSpPr/>
            <p:nvPr/>
          </p:nvSpPr>
          <p:spPr>
            <a:xfrm>
              <a:off x="3419872" y="2069160"/>
              <a:ext cx="3888432" cy="359208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Person</a:t>
              </a: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35989" y="2799582"/>
              <a:ext cx="3431036" cy="16567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활성화 객체</a:t>
              </a:r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32083" y="2184687"/>
              <a:ext cx="2638850" cy="3802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multiple </a:t>
              </a:r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함수 실행 문맥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75552" y="323531"/>
            <a:ext cx="4722349" cy="23451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ko-KR" altLang="en-US" dirty="0" smtClean="0">
                <a:solidFill>
                  <a:sysClr val="windowText" lastClr="000000"/>
                </a:solidFill>
              </a:rPr>
              <a:t>문맥 생성 순서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b="1" dirty="0" smtClean="0">
                <a:solidFill>
                  <a:srgbClr val="FF0000"/>
                </a:solidFill>
              </a:rPr>
              <a:t>활성화객체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		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생성</a:t>
            </a:r>
            <a:endParaRPr kumimoji="1"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인수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객체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(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err="1" smtClean="0">
                <a:solidFill>
                  <a:sysClr val="windowText" lastClr="000000"/>
                </a:solidFill>
              </a:rPr>
              <a:t>arg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)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유효 범위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( a, b, c ) 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dirty="0" smtClean="0">
                <a:solidFill>
                  <a:sysClr val="windowText" lastClr="000000"/>
                </a:solidFill>
              </a:rPr>
              <a:t>this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객체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바인딩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dirty="0" smtClean="0">
                <a:solidFill>
                  <a:sysClr val="windowText" lastClr="000000"/>
                </a:solidFill>
              </a:rPr>
              <a:t>“multiple(3,2)” 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실행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꺾인 연결선[E] 21"/>
          <p:cNvCxnSpPr>
            <a:stCxn id="20" idx="3"/>
            <a:endCxn id="12" idx="1"/>
          </p:cNvCxnSpPr>
          <p:nvPr/>
        </p:nvCxnSpPr>
        <p:spPr>
          <a:xfrm flipV="1">
            <a:off x="2051720" y="1549872"/>
            <a:ext cx="4257960" cy="4255135"/>
          </a:xfrm>
          <a:prstGeom prst="bentConnector3">
            <a:avLst>
              <a:gd name="adj1" fmla="val 8076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652120" y="-634456"/>
            <a:ext cx="4176464" cy="154682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Global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객체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023946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가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가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816047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나 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96161" y="5324347"/>
            <a:ext cx="1692663" cy="41565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this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78700" y="5324349"/>
            <a:ext cx="2001461" cy="41565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????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94202"/>
            <a:ext cx="4749800" cy="2984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98889" y="5661248"/>
            <a:ext cx="1452831" cy="287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652120" y="1134037"/>
            <a:ext cx="4176464" cy="4887252"/>
            <a:chOff x="3419872" y="2069160"/>
            <a:chExt cx="3888432" cy="3592087"/>
          </a:xfrm>
        </p:grpSpPr>
        <p:sp>
          <p:nvSpPr>
            <p:cNvPr id="9" name="직사각형 8"/>
            <p:cNvSpPr/>
            <p:nvPr/>
          </p:nvSpPr>
          <p:spPr>
            <a:xfrm>
              <a:off x="3419872" y="2069160"/>
              <a:ext cx="3888432" cy="359208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Person</a:t>
              </a: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35989" y="2799582"/>
              <a:ext cx="3431036" cy="16567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활성화 객체</a:t>
              </a:r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80898" y="3356488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 smtClean="0">
                  <a:solidFill>
                    <a:sysClr val="windowText" lastClr="000000"/>
                  </a:solidFill>
                </a:rPr>
                <a:t>arg</a:t>
              </a:r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 : [3, 2]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32083" y="2184687"/>
              <a:ext cx="2638850" cy="3802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multiple </a:t>
              </a:r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함수 실행 문맥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75552" y="323531"/>
            <a:ext cx="4722349" cy="23451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ko-KR" altLang="en-US" dirty="0" smtClean="0">
                <a:solidFill>
                  <a:sysClr val="windowText" lastClr="000000"/>
                </a:solidFill>
              </a:rPr>
              <a:t>문맥 생성 순서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활성화객체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b="1" dirty="0" smtClean="0">
                <a:solidFill>
                  <a:srgbClr val="FF0000"/>
                </a:solidFill>
              </a:rPr>
              <a:t>인수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객체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 (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err="1" smtClean="0">
                <a:solidFill>
                  <a:srgbClr val="FF0000"/>
                </a:solidFill>
              </a:rPr>
              <a:t>arg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 )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	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생성</a:t>
            </a:r>
            <a:endParaRPr kumimoji="1"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유효 범위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( a, b, c ) 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dirty="0" smtClean="0">
                <a:solidFill>
                  <a:sysClr val="windowText" lastClr="000000"/>
                </a:solidFill>
              </a:rPr>
              <a:t>this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객체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바인딩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dirty="0" smtClean="0">
                <a:solidFill>
                  <a:sysClr val="windowText" lastClr="000000"/>
                </a:solidFill>
              </a:rPr>
              <a:t>“multiple(3,2)” 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실행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꺾인 연결선[E] 21"/>
          <p:cNvCxnSpPr>
            <a:stCxn id="20" idx="3"/>
            <a:endCxn id="12" idx="1"/>
          </p:cNvCxnSpPr>
          <p:nvPr/>
        </p:nvCxnSpPr>
        <p:spPr>
          <a:xfrm flipV="1">
            <a:off x="2051720" y="1549872"/>
            <a:ext cx="4257960" cy="4255135"/>
          </a:xfrm>
          <a:prstGeom prst="bentConnector3">
            <a:avLst>
              <a:gd name="adj1" fmla="val 8076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652120" y="-634456"/>
            <a:ext cx="4176464" cy="154682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Global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객체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023946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가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가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816047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나 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896161" y="5324347"/>
            <a:ext cx="1692663" cy="41565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this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78700" y="5324349"/>
            <a:ext cx="2001461" cy="41565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????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3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94202"/>
            <a:ext cx="4749800" cy="2984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98889" y="5661248"/>
            <a:ext cx="1452831" cy="287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652120" y="1134037"/>
            <a:ext cx="4176464" cy="4887252"/>
            <a:chOff x="3419872" y="2069160"/>
            <a:chExt cx="3888432" cy="3592087"/>
          </a:xfrm>
        </p:grpSpPr>
        <p:sp>
          <p:nvSpPr>
            <p:cNvPr id="9" name="직사각형 8"/>
            <p:cNvSpPr/>
            <p:nvPr/>
          </p:nvSpPr>
          <p:spPr>
            <a:xfrm>
              <a:off x="3419872" y="2069160"/>
              <a:ext cx="3888432" cy="359208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Person</a:t>
              </a: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35989" y="2799582"/>
              <a:ext cx="3431036" cy="16567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활성화 객체</a:t>
              </a:r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37656" y="4663084"/>
              <a:ext cx="1575928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 smtClean="0">
                  <a:solidFill>
                    <a:sysClr val="windowText" lastClr="000000"/>
                  </a:solidFill>
                </a:rPr>
                <a:t>유효 범위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80898" y="3356488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 smtClean="0">
                  <a:solidFill>
                    <a:sysClr val="windowText" lastClr="000000"/>
                  </a:solidFill>
                </a:rPr>
                <a:t>arg</a:t>
              </a:r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 : [3, 2]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13584" y="4663084"/>
              <a:ext cx="1863429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ysClr val="windowText" lastClr="000000"/>
                  </a:solidFill>
                </a:rPr>
                <a:t>[0]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32083" y="2184687"/>
              <a:ext cx="2638850" cy="3802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multiple </a:t>
              </a:r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함수 실행 문맥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75552" y="323531"/>
            <a:ext cx="4722349" cy="23451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ko-KR" altLang="en-US" dirty="0" smtClean="0">
                <a:solidFill>
                  <a:sysClr val="windowText" lastClr="000000"/>
                </a:solidFill>
              </a:rPr>
              <a:t>문맥 생성 순서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활성화객체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인수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객체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(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err="1" smtClean="0">
                <a:solidFill>
                  <a:sysClr val="windowText" lastClr="000000"/>
                </a:solidFill>
              </a:rPr>
              <a:t>arg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)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b="1" dirty="0" smtClean="0">
                <a:solidFill>
                  <a:srgbClr val="FF0000"/>
                </a:solidFill>
              </a:rPr>
              <a:t>유효 범위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		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생성</a:t>
            </a:r>
            <a:endParaRPr kumimoji="1"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( a, b, c ) 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dirty="0" smtClean="0">
                <a:solidFill>
                  <a:sysClr val="windowText" lastClr="000000"/>
                </a:solidFill>
              </a:rPr>
              <a:t>this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객체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바인딩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dirty="0" smtClean="0">
                <a:solidFill>
                  <a:sysClr val="windowText" lastClr="000000"/>
                </a:solidFill>
              </a:rPr>
              <a:t>“multiple(3,2)” 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실행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꺾인 연결선[E] 21"/>
          <p:cNvCxnSpPr>
            <a:stCxn id="20" idx="3"/>
            <a:endCxn id="12" idx="1"/>
          </p:cNvCxnSpPr>
          <p:nvPr/>
        </p:nvCxnSpPr>
        <p:spPr>
          <a:xfrm flipV="1">
            <a:off x="2051720" y="1549872"/>
            <a:ext cx="4257960" cy="4255135"/>
          </a:xfrm>
          <a:prstGeom prst="bentConnector3">
            <a:avLst>
              <a:gd name="adj1" fmla="val 8076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652120" y="-634456"/>
            <a:ext cx="4176464" cy="154682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Global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객체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023946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가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가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816047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나 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꺾인 연결선[E] 46"/>
          <p:cNvCxnSpPr>
            <a:stCxn id="18" idx="3"/>
            <a:endCxn id="44" idx="3"/>
          </p:cNvCxnSpPr>
          <p:nvPr/>
        </p:nvCxnSpPr>
        <p:spPr>
          <a:xfrm flipV="1">
            <a:off x="9580161" y="138955"/>
            <a:ext cx="248423" cy="4732099"/>
          </a:xfrm>
          <a:prstGeom prst="bentConnector3">
            <a:avLst>
              <a:gd name="adj1" fmla="val 19202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96161" y="5324347"/>
            <a:ext cx="1692663" cy="41565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this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78700" y="5324349"/>
            <a:ext cx="2001461" cy="41565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????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7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94202"/>
            <a:ext cx="4749800" cy="2984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98889" y="5661248"/>
            <a:ext cx="1452831" cy="287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652120" y="1134037"/>
            <a:ext cx="4176464" cy="4887252"/>
            <a:chOff x="3419872" y="2069160"/>
            <a:chExt cx="3888432" cy="3592087"/>
          </a:xfrm>
        </p:grpSpPr>
        <p:sp>
          <p:nvSpPr>
            <p:cNvPr id="9" name="직사각형 8"/>
            <p:cNvSpPr/>
            <p:nvPr/>
          </p:nvSpPr>
          <p:spPr>
            <a:xfrm>
              <a:off x="3419872" y="2069160"/>
              <a:ext cx="3888432" cy="359208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Person</a:t>
              </a: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35989" y="2799582"/>
              <a:ext cx="3431036" cy="16567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활성화 객체</a:t>
              </a:r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37656" y="4663084"/>
              <a:ext cx="1575928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 smtClean="0">
                  <a:solidFill>
                    <a:sysClr val="windowText" lastClr="000000"/>
                  </a:solidFill>
                </a:rPr>
                <a:t>유효 범위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80898" y="3356488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 smtClean="0">
                  <a:solidFill>
                    <a:sysClr val="windowText" lastClr="000000"/>
                  </a:solidFill>
                </a:rPr>
                <a:t>arg</a:t>
              </a:r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 : [3, 2]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80897" y="3895956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b : 2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36096" y="3356488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a : 3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434563" y="3896711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ysClr val="windowText" lastClr="000000"/>
                  </a:solidFill>
                </a:rPr>
                <a:t>c : undefined</a:t>
              </a:r>
              <a:endParaRPr kumimoji="1" lang="en-US" altLang="ko-KR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13584" y="4663084"/>
              <a:ext cx="1863429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ysClr val="windowText" lastClr="000000"/>
                  </a:solidFill>
                </a:rPr>
                <a:t>[0]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32083" y="2184687"/>
              <a:ext cx="2638850" cy="3802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multiple </a:t>
              </a:r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함수 실행 문맥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75552" y="323531"/>
            <a:ext cx="4722349" cy="23451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ko-KR" altLang="en-US" dirty="0" smtClean="0">
                <a:solidFill>
                  <a:sysClr val="windowText" lastClr="000000"/>
                </a:solidFill>
              </a:rPr>
              <a:t>문맥 생성 순서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활성화객체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인수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객체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(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err="1" smtClean="0">
                <a:solidFill>
                  <a:sysClr val="windowText" lastClr="000000"/>
                </a:solidFill>
              </a:rPr>
              <a:t>arg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)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유효 범위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rgbClr val="FF0000"/>
                </a:solidFill>
              </a:rPr>
              <a:t>변수 </a:t>
            </a:r>
            <a:r>
              <a:rPr kumimoji="1" lang="en-US" altLang="ko-KR" dirty="0" smtClean="0">
                <a:solidFill>
                  <a:srgbClr val="FF0000"/>
                </a:solidFill>
              </a:rPr>
              <a:t>( a, b, c ) 	</a:t>
            </a:r>
            <a:r>
              <a:rPr kumimoji="1" lang="ko-KR" altLang="en-US" dirty="0" smtClean="0">
                <a:solidFill>
                  <a:srgbClr val="FF0000"/>
                </a:solidFill>
              </a:rPr>
              <a:t>생성</a:t>
            </a:r>
            <a:endParaRPr kumimoji="1" lang="en-US" altLang="ko-KR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dirty="0" smtClean="0">
                <a:solidFill>
                  <a:sysClr val="windowText" lastClr="000000"/>
                </a:solidFill>
              </a:rPr>
              <a:t>this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객체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바인딩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dirty="0" smtClean="0">
                <a:solidFill>
                  <a:sysClr val="windowText" lastClr="000000"/>
                </a:solidFill>
              </a:rPr>
              <a:t>“multiple(3,2)” 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실행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꺾인 연결선[E] 21"/>
          <p:cNvCxnSpPr>
            <a:stCxn id="20" idx="3"/>
            <a:endCxn id="12" idx="1"/>
          </p:cNvCxnSpPr>
          <p:nvPr/>
        </p:nvCxnSpPr>
        <p:spPr>
          <a:xfrm flipV="1">
            <a:off x="2051720" y="1549872"/>
            <a:ext cx="4257960" cy="4255135"/>
          </a:xfrm>
          <a:prstGeom prst="bentConnector3">
            <a:avLst>
              <a:gd name="adj1" fmla="val 8076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652120" y="-634456"/>
            <a:ext cx="4176464" cy="154682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Global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객체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023946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가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가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816047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나 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꺾인 연결선[E] 46"/>
          <p:cNvCxnSpPr>
            <a:stCxn id="18" idx="3"/>
            <a:endCxn id="44" idx="3"/>
          </p:cNvCxnSpPr>
          <p:nvPr/>
        </p:nvCxnSpPr>
        <p:spPr>
          <a:xfrm flipV="1">
            <a:off x="9580161" y="138955"/>
            <a:ext cx="248423" cy="4732099"/>
          </a:xfrm>
          <a:prstGeom prst="bentConnector3">
            <a:avLst>
              <a:gd name="adj1" fmla="val 19202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96161" y="5324347"/>
            <a:ext cx="1692663" cy="41565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this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78700" y="5324349"/>
            <a:ext cx="2001461" cy="41565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ysClr val="windowText" lastClr="000000"/>
                </a:solidFill>
              </a:rPr>
              <a:t>????</a:t>
            </a:r>
            <a:endParaRPr kumimoji="1" lang="en-US" altLang="ko-KR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4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94202"/>
            <a:ext cx="4749800" cy="2984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98889" y="5661248"/>
            <a:ext cx="1452831" cy="287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652120" y="1134037"/>
            <a:ext cx="4176464" cy="4887252"/>
            <a:chOff x="3419872" y="2069160"/>
            <a:chExt cx="3888432" cy="3592087"/>
          </a:xfrm>
        </p:grpSpPr>
        <p:sp>
          <p:nvSpPr>
            <p:cNvPr id="9" name="직사각형 8"/>
            <p:cNvSpPr/>
            <p:nvPr/>
          </p:nvSpPr>
          <p:spPr>
            <a:xfrm>
              <a:off x="3419872" y="2069160"/>
              <a:ext cx="3888432" cy="359208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Person</a:t>
              </a: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35989" y="2799582"/>
              <a:ext cx="3431036" cy="16567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활성화 객체</a:t>
              </a:r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37656" y="4663084"/>
              <a:ext cx="1575928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 smtClean="0">
                  <a:solidFill>
                    <a:sysClr val="windowText" lastClr="000000"/>
                  </a:solidFill>
                </a:rPr>
                <a:t>유효 범위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80898" y="3356488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 smtClean="0">
                  <a:solidFill>
                    <a:sysClr val="windowText" lastClr="000000"/>
                  </a:solidFill>
                </a:rPr>
                <a:t>arg</a:t>
              </a:r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 : [3, 2]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80897" y="3895956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b : 2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36096" y="3356488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a : 3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434563" y="3896711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ysClr val="windowText" lastClr="000000"/>
                  </a:solidFill>
                </a:rPr>
                <a:t>c : undefined</a:t>
              </a:r>
              <a:endParaRPr kumimoji="1" lang="en-US" altLang="ko-KR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647083" y="5149001"/>
              <a:ext cx="1575928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ysClr val="windowText" lastClr="000000"/>
                  </a:solidFill>
                </a:rPr>
                <a:t>this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13584" y="4663084"/>
              <a:ext cx="1863429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ysClr val="windowText" lastClr="000000"/>
                  </a:solidFill>
                </a:rPr>
                <a:t>[0]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13584" y="5149002"/>
              <a:ext cx="1863429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ysClr val="windowText" lastClr="000000"/>
                  </a:solidFill>
                </a:rPr>
                <a:t>multiple </a:t>
              </a:r>
              <a:r>
                <a:rPr kumimoji="1" lang="ko-KR" altLang="en-US" sz="1400" dirty="0" smtClean="0">
                  <a:solidFill>
                    <a:sysClr val="windowText" lastClr="000000"/>
                  </a:solidFill>
                </a:rPr>
                <a:t>함수 자신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32083" y="2184687"/>
              <a:ext cx="2638850" cy="3802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multiple </a:t>
              </a:r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함수 실행 문맥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75552" y="323531"/>
            <a:ext cx="4722349" cy="23451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ko-KR" altLang="en-US" dirty="0" smtClean="0">
                <a:solidFill>
                  <a:sysClr val="windowText" lastClr="000000"/>
                </a:solidFill>
              </a:rPr>
              <a:t>문맥 생성 순서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활성화객체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인수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객체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(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err="1" smtClean="0">
                <a:solidFill>
                  <a:sysClr val="windowText" lastClr="000000"/>
                </a:solidFill>
              </a:rPr>
              <a:t>arg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)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유효 범위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( a, b, c ) 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b="1" dirty="0" smtClean="0">
                <a:solidFill>
                  <a:srgbClr val="FF0000"/>
                </a:solidFill>
              </a:rPr>
              <a:t>this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객체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		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바인딩</a:t>
            </a:r>
            <a:endParaRPr kumimoji="1" lang="en-US" altLang="ko-KR" b="1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dirty="0" smtClean="0">
                <a:solidFill>
                  <a:sysClr val="windowText" lastClr="000000"/>
                </a:solidFill>
              </a:rPr>
              <a:t>“multiple(3,2)” 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실행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22" name="꺾인 연결선[E] 21"/>
          <p:cNvCxnSpPr>
            <a:stCxn id="20" idx="3"/>
            <a:endCxn id="12" idx="1"/>
          </p:cNvCxnSpPr>
          <p:nvPr/>
        </p:nvCxnSpPr>
        <p:spPr>
          <a:xfrm flipV="1">
            <a:off x="2051720" y="1549872"/>
            <a:ext cx="4257960" cy="4255135"/>
          </a:xfrm>
          <a:prstGeom prst="bentConnector3">
            <a:avLst>
              <a:gd name="adj1" fmla="val 8076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652120" y="-634456"/>
            <a:ext cx="4176464" cy="154682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Global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객체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023946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가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가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816047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나 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꺾인 연결선[E] 46"/>
          <p:cNvCxnSpPr>
            <a:stCxn id="18" idx="3"/>
            <a:endCxn id="44" idx="3"/>
          </p:cNvCxnSpPr>
          <p:nvPr/>
        </p:nvCxnSpPr>
        <p:spPr>
          <a:xfrm flipV="1">
            <a:off x="9580161" y="138955"/>
            <a:ext cx="248423" cy="4732099"/>
          </a:xfrm>
          <a:prstGeom prst="bentConnector3">
            <a:avLst>
              <a:gd name="adj1" fmla="val 19202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43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94202"/>
            <a:ext cx="4749800" cy="29845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98889" y="5661248"/>
            <a:ext cx="1452831" cy="287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652120" y="1134037"/>
            <a:ext cx="4176464" cy="4887252"/>
            <a:chOff x="3419872" y="2069160"/>
            <a:chExt cx="3888432" cy="3592087"/>
          </a:xfrm>
        </p:grpSpPr>
        <p:sp>
          <p:nvSpPr>
            <p:cNvPr id="9" name="직사각형 8"/>
            <p:cNvSpPr/>
            <p:nvPr/>
          </p:nvSpPr>
          <p:spPr>
            <a:xfrm>
              <a:off x="3419872" y="2069160"/>
              <a:ext cx="3888432" cy="359208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Person</a:t>
              </a: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35989" y="2799582"/>
              <a:ext cx="3431036" cy="16567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활성화 객체</a:t>
              </a:r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37656" y="4663084"/>
              <a:ext cx="1575928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 smtClean="0">
                  <a:solidFill>
                    <a:sysClr val="windowText" lastClr="000000"/>
                  </a:solidFill>
                </a:rPr>
                <a:t>유효 범위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80898" y="3356488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 smtClean="0">
                  <a:solidFill>
                    <a:sysClr val="windowText" lastClr="000000"/>
                  </a:solidFill>
                </a:rPr>
                <a:t>arg</a:t>
              </a:r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 : [3, 2]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80897" y="3895956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b : 2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36096" y="3356488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a : 3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434563" y="3896711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ysClr val="windowText" lastClr="000000"/>
                  </a:solidFill>
                </a:rPr>
                <a:t>c : undefined</a:t>
              </a:r>
              <a:endParaRPr kumimoji="1" lang="en-US" altLang="ko-KR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647083" y="5149001"/>
              <a:ext cx="1575928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ysClr val="windowText" lastClr="000000"/>
                  </a:solidFill>
                </a:rPr>
                <a:t>this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13584" y="4663084"/>
              <a:ext cx="1863429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ysClr val="windowText" lastClr="000000"/>
                  </a:solidFill>
                </a:rPr>
                <a:t>[0]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13584" y="5149002"/>
              <a:ext cx="1863429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ysClr val="windowText" lastClr="000000"/>
                  </a:solidFill>
                </a:rPr>
                <a:t>multiple </a:t>
              </a:r>
              <a:r>
                <a:rPr kumimoji="1" lang="ko-KR" altLang="en-US" sz="1400" dirty="0">
                  <a:solidFill>
                    <a:sysClr val="windowText" lastClr="000000"/>
                  </a:solidFill>
                </a:rPr>
                <a:t>함수 자신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32083" y="2184687"/>
              <a:ext cx="2638850" cy="3802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multiple </a:t>
              </a:r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함수 실행 문맥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75552" y="323531"/>
            <a:ext cx="4722349" cy="234519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ko-KR" altLang="en-US" dirty="0" smtClean="0">
                <a:solidFill>
                  <a:sysClr val="windowText" lastClr="000000"/>
                </a:solidFill>
              </a:rPr>
              <a:t>문맥 생성 순서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활성화객체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인수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객체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(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err="1" smtClean="0">
                <a:solidFill>
                  <a:sysClr val="windowText" lastClr="000000"/>
                </a:solidFill>
              </a:rPr>
              <a:t>arg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 )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유효 범위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( a, b, c ) 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생성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dirty="0" smtClean="0">
                <a:solidFill>
                  <a:sysClr val="windowText" lastClr="000000"/>
                </a:solidFill>
              </a:rPr>
              <a:t>this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객체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		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바인딩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kumimoji="1" lang="en-US" altLang="ko-KR" b="1" dirty="0" smtClean="0">
                <a:solidFill>
                  <a:srgbClr val="FF0000"/>
                </a:solidFill>
              </a:rPr>
              <a:t>“multiple(3,2)” 	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실행</a:t>
            </a:r>
            <a:endParaRPr kumimoji="1" lang="en-US" altLang="ko-KR" b="1" dirty="0">
              <a:solidFill>
                <a:srgbClr val="FF0000"/>
              </a:solidFill>
            </a:endParaRPr>
          </a:p>
        </p:txBody>
      </p:sp>
      <p:cxnSp>
        <p:nvCxnSpPr>
          <p:cNvPr id="22" name="꺾인 연결선[E] 21"/>
          <p:cNvCxnSpPr>
            <a:stCxn id="20" idx="3"/>
            <a:endCxn id="12" idx="1"/>
          </p:cNvCxnSpPr>
          <p:nvPr/>
        </p:nvCxnSpPr>
        <p:spPr>
          <a:xfrm flipV="1">
            <a:off x="2051720" y="1549872"/>
            <a:ext cx="4257960" cy="4255135"/>
          </a:xfrm>
          <a:prstGeom prst="bentConnector3">
            <a:avLst>
              <a:gd name="adj1" fmla="val 8076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652120" y="-634456"/>
            <a:ext cx="4176464" cy="154682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Global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객체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023946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가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가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816047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나 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꺾인 연결선[E] 46"/>
          <p:cNvCxnSpPr>
            <a:stCxn id="18" idx="3"/>
            <a:endCxn id="44" idx="3"/>
          </p:cNvCxnSpPr>
          <p:nvPr/>
        </p:nvCxnSpPr>
        <p:spPr>
          <a:xfrm flipV="1">
            <a:off x="9580161" y="138955"/>
            <a:ext cx="248423" cy="4732099"/>
          </a:xfrm>
          <a:prstGeom prst="bentConnector3">
            <a:avLst>
              <a:gd name="adj1" fmla="val 19202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86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지금까지 </a:t>
            </a:r>
            <a:r>
              <a:rPr lang="en-US" altLang="ko-KR" dirty="0" err="1" smtClean="0"/>
              <a:t>Node.js</a:t>
            </a:r>
            <a:r>
              <a:rPr lang="ko-KR" altLang="en-US" dirty="0" smtClean="0"/>
              <a:t>와 관련하여</a:t>
            </a: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Node.js</a:t>
            </a:r>
            <a:r>
              <a:rPr lang="ko-KR" altLang="en-US" dirty="0" smtClean="0"/>
              <a:t>의 기초 </a:t>
            </a:r>
            <a:r>
              <a:rPr lang="en-US" altLang="ko-KR" dirty="0" smtClean="0"/>
              <a:t>	(Single Thread, Non Blocking)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Express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		(</a:t>
            </a:r>
            <a:r>
              <a:rPr lang="en-US" altLang="ko-KR" dirty="0" err="1" smtClean="0"/>
              <a:t>app.js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Express </a:t>
            </a:r>
            <a:r>
              <a:rPr lang="ko-KR" altLang="en-US" dirty="0" smtClean="0"/>
              <a:t>기초 </a:t>
            </a:r>
            <a:r>
              <a:rPr lang="en-US" altLang="ko-KR" dirty="0" smtClean="0"/>
              <a:t>		(Middleware, Routing)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en-US" altLang="ko-KR" dirty="0" smtClean="0"/>
              <a:t>			(</a:t>
            </a:r>
            <a:r>
              <a:rPr lang="en-US" altLang="ko-KR" dirty="0"/>
              <a:t>RDB / </a:t>
            </a:r>
            <a:r>
              <a:rPr lang="en-US" altLang="ko-KR" dirty="0" smtClean="0"/>
              <a:t>NOSQL, </a:t>
            </a:r>
            <a:r>
              <a:rPr lang="en-US" altLang="ko-KR" dirty="0" err="1" smtClean="0"/>
              <a:t>DBPool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4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35" y="-634456"/>
            <a:ext cx="4749800" cy="29845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43364" y="2032590"/>
            <a:ext cx="1452831" cy="287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5652120" y="1134037"/>
            <a:ext cx="4176464" cy="4887252"/>
            <a:chOff x="3419872" y="2069160"/>
            <a:chExt cx="3888432" cy="3592087"/>
          </a:xfrm>
        </p:grpSpPr>
        <p:sp>
          <p:nvSpPr>
            <p:cNvPr id="9" name="직사각형 8"/>
            <p:cNvSpPr/>
            <p:nvPr/>
          </p:nvSpPr>
          <p:spPr>
            <a:xfrm>
              <a:off x="3419872" y="2069160"/>
              <a:ext cx="3888432" cy="359208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Person</a:t>
              </a: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35989" y="2799582"/>
              <a:ext cx="3431036" cy="16567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활성화 객체</a:t>
              </a:r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637656" y="4663084"/>
              <a:ext cx="1575928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 smtClean="0">
                  <a:solidFill>
                    <a:sysClr val="windowText" lastClr="000000"/>
                  </a:solidFill>
                </a:rPr>
                <a:t>유효 범위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780898" y="3356488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 smtClean="0">
                  <a:solidFill>
                    <a:sysClr val="windowText" lastClr="000000"/>
                  </a:solidFill>
                </a:rPr>
                <a:t>arg</a:t>
              </a:r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 : [3, 2]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780897" y="3895956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b : 2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36096" y="3356488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a : 3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434563" y="3896711"/>
              <a:ext cx="1456955" cy="41640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 smtClean="0">
                  <a:solidFill>
                    <a:sysClr val="windowText" lastClr="000000"/>
                  </a:solidFill>
                </a:rPr>
                <a:t>c : undefined</a:t>
              </a:r>
              <a:endParaRPr kumimoji="1" lang="en-US" altLang="ko-KR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647083" y="5149001"/>
              <a:ext cx="1575928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ysClr val="windowText" lastClr="000000"/>
                  </a:solidFill>
                </a:rPr>
                <a:t>this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213584" y="4663084"/>
              <a:ext cx="1863429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ysClr val="windowText" lastClr="000000"/>
                  </a:solidFill>
                </a:rPr>
                <a:t>[0]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13584" y="5149002"/>
              <a:ext cx="1863429" cy="3055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ysClr val="windowText" lastClr="000000"/>
                  </a:solidFill>
                </a:rPr>
                <a:t>multiple </a:t>
              </a:r>
              <a:r>
                <a:rPr kumimoji="1" lang="ko-KR" altLang="en-US" sz="1400" dirty="0">
                  <a:solidFill>
                    <a:sysClr val="windowText" lastClr="000000"/>
                  </a:solidFill>
                </a:rPr>
                <a:t>함수 자신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032083" y="2184687"/>
              <a:ext cx="2638850" cy="38021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multiple </a:t>
              </a:r>
              <a:r>
                <a:rPr kumimoji="1" lang="ko-KR" altLang="en-US" dirty="0" smtClean="0">
                  <a:solidFill>
                    <a:sysClr val="windowText" lastClr="000000"/>
                  </a:solidFill>
                </a:rPr>
                <a:t>함수 실행 문맥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22" name="꺾인 연결선[E] 21"/>
          <p:cNvCxnSpPr>
            <a:stCxn id="20" idx="3"/>
            <a:endCxn id="12" idx="1"/>
          </p:cNvCxnSpPr>
          <p:nvPr/>
        </p:nvCxnSpPr>
        <p:spPr>
          <a:xfrm flipV="1">
            <a:off x="1996195" y="1549872"/>
            <a:ext cx="4313485" cy="626477"/>
          </a:xfrm>
          <a:prstGeom prst="bentConnector3">
            <a:avLst>
              <a:gd name="adj1" fmla="val 50000"/>
            </a:avLst>
          </a:prstGeom>
          <a:ln w="25400">
            <a:solidFill>
              <a:srgbClr val="0070C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652120" y="-634456"/>
            <a:ext cx="4176464" cy="154682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Global 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변수 객체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023946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가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가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816047" y="104409"/>
            <a:ext cx="1564878" cy="5665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나 </a:t>
            </a:r>
            <a:r>
              <a:rPr kumimoji="1" lang="en-US" altLang="ko-KR" dirty="0">
                <a:solidFill>
                  <a:sysClr val="windowText" lastClr="000000"/>
                </a:solidFill>
              </a:rPr>
              <a:t>:</a:t>
            </a:r>
            <a:r>
              <a:rPr kumimoji="1" lang="ko-KR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‘</a:t>
            </a:r>
            <a:r>
              <a:rPr kumimoji="1" lang="ko-KR" altLang="en-US" dirty="0" smtClean="0">
                <a:solidFill>
                  <a:sysClr val="windowText" lastClr="000000"/>
                </a:solidFill>
              </a:rPr>
              <a:t>나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”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꺾인 연결선[E] 46"/>
          <p:cNvCxnSpPr>
            <a:stCxn id="18" idx="3"/>
            <a:endCxn id="44" idx="3"/>
          </p:cNvCxnSpPr>
          <p:nvPr/>
        </p:nvCxnSpPr>
        <p:spPr>
          <a:xfrm flipV="1">
            <a:off x="9580161" y="138955"/>
            <a:ext cx="248423" cy="4732099"/>
          </a:xfrm>
          <a:prstGeom prst="bentConnector3">
            <a:avLst>
              <a:gd name="adj1" fmla="val 1263788"/>
            </a:avLst>
          </a:prstGeom>
          <a:ln w="25400">
            <a:solidFill>
              <a:srgbClr val="0070C0">
                <a:alpha val="2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543364" y="3273234"/>
            <a:ext cx="4176464" cy="4147306"/>
            <a:chOff x="3935714" y="6342735"/>
            <a:chExt cx="4176464" cy="4147306"/>
          </a:xfrm>
        </p:grpSpPr>
        <p:grpSp>
          <p:nvGrpSpPr>
            <p:cNvPr id="2" name="그룹 1"/>
            <p:cNvGrpSpPr/>
            <p:nvPr/>
          </p:nvGrpSpPr>
          <p:grpSpPr>
            <a:xfrm>
              <a:off x="3935714" y="6342735"/>
              <a:ext cx="4176464" cy="4147306"/>
              <a:chOff x="3639583" y="6482494"/>
              <a:chExt cx="4176464" cy="4147306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639583" y="6482494"/>
                <a:ext cx="4176464" cy="414730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smtClean="0">
                    <a:solidFill>
                      <a:sysClr val="windowText" lastClr="000000"/>
                    </a:solidFill>
                  </a:rPr>
                  <a:t>Person</a:t>
                </a:r>
              </a:p>
              <a:p>
                <a:pPr algn="ctr"/>
                <a:endParaRPr kumimoji="1" lang="en-US" altLang="ko-KR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kumimoji="1" lang="en-US" altLang="ko-KR" dirty="0" smtClean="0">
                  <a:solidFill>
                    <a:sysClr val="windowText" lastClr="000000"/>
                  </a:solidFill>
                </a:endParaRPr>
              </a:p>
              <a:p>
                <a:pPr algn="ctr"/>
                <a:endParaRPr kumimoji="1" lang="en-US" altLang="ko-KR" dirty="0" smtClean="0">
                  <a:solidFill>
                    <a:sysClr val="windowText" lastClr="000000"/>
                  </a:solidFill>
                </a:endParaRPr>
              </a:p>
              <a:p>
                <a:pPr algn="ctr"/>
                <a:endParaRPr kumimoji="1" lang="en-US" altLang="ko-KR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kumimoji="1" lang="en-US" altLang="ko-KR" dirty="0" smtClean="0">
                  <a:solidFill>
                    <a:sysClr val="windowText" lastClr="000000"/>
                  </a:solidFill>
                </a:endParaRPr>
              </a:p>
              <a:p>
                <a:pPr algn="ctr"/>
                <a:endParaRPr kumimoji="1" lang="en-US" altLang="ko-KR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kumimoji="1" lang="ko-KR" altLang="en-US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871709" y="7476277"/>
                <a:ext cx="3685187" cy="155298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dirty="0" smtClean="0">
                    <a:solidFill>
                      <a:sysClr val="windowText" lastClr="000000"/>
                    </a:solidFill>
                  </a:rPr>
                  <a:t>활성화 객체</a:t>
                </a:r>
                <a:endParaRPr kumimoji="1" lang="en-US" altLang="ko-KR" dirty="0" smtClean="0">
                  <a:solidFill>
                    <a:sysClr val="windowText" lastClr="000000"/>
                  </a:solidFill>
                </a:endParaRPr>
              </a:p>
              <a:p>
                <a:pPr algn="ctr"/>
                <a:endParaRPr kumimoji="1" lang="en-US" altLang="ko-KR" dirty="0" smtClean="0">
                  <a:solidFill>
                    <a:sysClr val="windowText" lastClr="000000"/>
                  </a:solidFill>
                </a:endParaRPr>
              </a:p>
              <a:p>
                <a:pPr algn="ctr"/>
                <a:endParaRPr kumimoji="1" lang="en-US" altLang="ko-KR" dirty="0">
                  <a:solidFill>
                    <a:sysClr val="windowText" lastClr="000000"/>
                  </a:solidFill>
                </a:endParaRPr>
              </a:p>
              <a:p>
                <a:pPr algn="ctr"/>
                <a:endParaRPr kumimoji="1"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873499" y="9249786"/>
                <a:ext cx="1692663" cy="53717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400" dirty="0" smtClean="0">
                    <a:solidFill>
                      <a:sysClr val="windowText" lastClr="000000"/>
                    </a:solidFill>
                  </a:rPr>
                  <a:t>유효 범위</a:t>
                </a:r>
                <a:endParaRPr kumimoji="1" lang="en-US" altLang="ko-KR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4027352" y="8233982"/>
                <a:ext cx="1564878" cy="56654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err="1" smtClean="0">
                    <a:solidFill>
                      <a:sysClr val="windowText" lastClr="000000"/>
                    </a:solidFill>
                  </a:rPr>
                  <a:t>arg</a:t>
                </a:r>
                <a:r>
                  <a:rPr kumimoji="1" lang="en-US" altLang="ko-KR" dirty="0" smtClean="0">
                    <a:solidFill>
                      <a:sysClr val="windowText" lastClr="000000"/>
                    </a:solidFill>
                  </a:rPr>
                  <a:t> : [c</a:t>
                </a:r>
                <a:r>
                  <a:rPr kumimoji="1" lang="ko-KR" altLang="en-US" dirty="0" smtClean="0">
                    <a:solidFill>
                      <a:sysClr val="windowText" lastClr="000000"/>
                    </a:solidFill>
                  </a:rPr>
                  <a:t>값</a:t>
                </a:r>
                <a:r>
                  <a:rPr kumimoji="1" lang="en-US" altLang="ko-KR" dirty="0" smtClean="0">
                    <a:solidFill>
                      <a:sysClr val="windowText" lastClr="000000"/>
                    </a:solidFill>
                  </a:rPr>
                  <a:t>]</a:t>
                </a:r>
                <a:endParaRPr kumimoji="1"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805157" y="8233982"/>
                <a:ext cx="1564878" cy="56654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>
                    <a:solidFill>
                      <a:sysClr val="windowText" lastClr="000000"/>
                    </a:solidFill>
                  </a:rPr>
                  <a:t>d</a:t>
                </a:r>
                <a:r>
                  <a:rPr kumimoji="1" lang="en-US" altLang="ko-KR" dirty="0" smtClean="0">
                    <a:solidFill>
                      <a:sysClr val="windowText" lastClr="000000"/>
                    </a:solidFill>
                  </a:rPr>
                  <a:t> : 3</a:t>
                </a:r>
                <a:endParaRPr kumimoji="1" lang="en-US" altLang="ko-KR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3883624" y="9971668"/>
                <a:ext cx="1692663" cy="41565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smtClean="0">
                    <a:solidFill>
                      <a:sysClr val="windowText" lastClr="000000"/>
                    </a:solidFill>
                  </a:rPr>
                  <a:t>this</a:t>
                </a:r>
                <a:endParaRPr kumimoji="1" lang="en-US" altLang="ko-KR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5566163" y="9971671"/>
                <a:ext cx="2001461" cy="41565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 err="1" smtClean="0">
                    <a:solidFill>
                      <a:sysClr val="windowText" lastClr="000000"/>
                    </a:solidFill>
                  </a:rPr>
                  <a:t>printLog</a:t>
                </a:r>
                <a:r>
                  <a:rPr kumimoji="1" lang="en-US" altLang="ko-KR" sz="1400" dirty="0" smtClean="0">
                    <a:solidFill>
                      <a:sysClr val="windowText" lastClr="000000"/>
                    </a:solidFill>
                  </a:rPr>
                  <a:t> </a:t>
                </a:r>
                <a:r>
                  <a:rPr kumimoji="1" lang="ko-KR" altLang="en-US" sz="1400" dirty="0">
                    <a:solidFill>
                      <a:sysClr val="windowText" lastClr="000000"/>
                    </a:solidFill>
                  </a:rPr>
                  <a:t>함수 자신</a:t>
                </a:r>
                <a:endParaRPr kumimoji="1" lang="en-US" altLang="ko-KR" sz="1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4297143" y="6639675"/>
                <a:ext cx="2834320" cy="5173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dirty="0" err="1" smtClean="0">
                    <a:solidFill>
                      <a:sysClr val="windowText" lastClr="000000"/>
                    </a:solidFill>
                  </a:rPr>
                  <a:t>printLog</a:t>
                </a:r>
                <a:r>
                  <a:rPr kumimoji="1" lang="en-US" altLang="ko-KR" dirty="0" smtClean="0">
                    <a:solidFill>
                      <a:sysClr val="windowText" lastClr="000000"/>
                    </a:solidFill>
                  </a:rPr>
                  <a:t> </a:t>
                </a:r>
                <a:r>
                  <a:rPr kumimoji="1" lang="ko-KR" altLang="en-US" dirty="0" smtClean="0">
                    <a:solidFill>
                      <a:sysClr val="windowText" lastClr="000000"/>
                    </a:solidFill>
                  </a:rPr>
                  <a:t>함수 실행 문맥</a:t>
                </a:r>
                <a:endParaRPr kumimoji="1" lang="en-US" altLang="ko-KR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5861260" y="9112268"/>
              <a:ext cx="2001461" cy="27685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ysClr val="windowText" lastClr="000000"/>
                  </a:solidFill>
                </a:rPr>
                <a:t>[1]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67566" y="9364315"/>
              <a:ext cx="1995156" cy="28288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smtClean="0">
                  <a:solidFill>
                    <a:sysClr val="windowText" lastClr="000000"/>
                  </a:solidFill>
                </a:rPr>
                <a:t>[0]</a:t>
              </a:r>
              <a:endParaRPr kumimoji="1" lang="en-US" altLang="ko-KR" sz="1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58" name="꺾인 연결선[E] 57"/>
          <p:cNvCxnSpPr>
            <a:stCxn id="57" idx="3"/>
            <a:endCxn id="10" idx="3"/>
          </p:cNvCxnSpPr>
          <p:nvPr/>
        </p:nvCxnSpPr>
        <p:spPr>
          <a:xfrm flipV="1">
            <a:off x="4470372" y="3254879"/>
            <a:ext cx="5099061" cy="3181380"/>
          </a:xfrm>
          <a:prstGeom prst="bentConnector3">
            <a:avLst>
              <a:gd name="adj1" fmla="val 11692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/>
          <p:cNvCxnSpPr>
            <a:stCxn id="56" idx="3"/>
            <a:endCxn id="44" idx="3"/>
          </p:cNvCxnSpPr>
          <p:nvPr/>
        </p:nvCxnSpPr>
        <p:spPr>
          <a:xfrm flipV="1">
            <a:off x="4470371" y="138955"/>
            <a:ext cx="5358213" cy="6042241"/>
          </a:xfrm>
          <a:prstGeom prst="bentConnector3">
            <a:avLst>
              <a:gd name="adj1" fmla="val 12237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81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1. Class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/>
              <a:t>ES5 : </a:t>
            </a:r>
            <a:r>
              <a:rPr lang="ko-KR" altLang="en-US" dirty="0" smtClean="0"/>
              <a:t>가짜 클래스 활용 </a:t>
            </a:r>
            <a:r>
              <a:rPr lang="en-US" altLang="ko-KR" dirty="0" smtClean="0"/>
              <a:t>(ex&gt; </a:t>
            </a:r>
            <a:r>
              <a:rPr lang="ko-KR" altLang="en-US" dirty="0" smtClean="0"/>
              <a:t>프로토타입 활용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/>
              <a:t>ES6 : class </a:t>
            </a:r>
            <a:r>
              <a:rPr lang="ko-KR" altLang="en-US" dirty="0" smtClean="0"/>
              <a:t>개념 도입</a:t>
            </a:r>
            <a:r>
              <a:rPr lang="en-US" altLang="ko-KR" dirty="0" smtClean="0"/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67" y="3573016"/>
            <a:ext cx="3046076" cy="23709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573016"/>
            <a:ext cx="3056756" cy="13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92960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Prototype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함수에 내장 되어 있는</a:t>
            </a:r>
            <a:r>
              <a:rPr lang="en-US" altLang="ko-KR" dirty="0"/>
              <a:t> </a:t>
            </a:r>
            <a:r>
              <a:rPr lang="ko-KR" altLang="en-US" dirty="0" smtClean="0"/>
              <a:t>공유 보관함</a:t>
            </a:r>
            <a:r>
              <a:rPr lang="en-US" altLang="ko-KR" dirty="0" smtClean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212791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929606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기존 </a:t>
            </a:r>
            <a:r>
              <a:rPr lang="en-US" altLang="ko-KR" dirty="0" smtClean="0"/>
              <a:t>prototype </a:t>
            </a:r>
            <a:r>
              <a:rPr lang="ko-KR" altLang="en-US" dirty="0" smtClean="0"/>
              <a:t>활용 없이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를 구현하려 한다면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871312"/>
            <a:ext cx="28067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4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929606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Prototype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25"/>
          <a:stretch/>
        </p:blipFill>
        <p:spPr>
          <a:xfrm>
            <a:off x="755576" y="2732995"/>
            <a:ext cx="3422938" cy="163210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6516216" y="2664547"/>
            <a:ext cx="1295588" cy="2227120"/>
            <a:chOff x="6516216" y="1267090"/>
            <a:chExt cx="1295588" cy="2227120"/>
          </a:xfrm>
        </p:grpSpPr>
        <p:sp>
          <p:nvSpPr>
            <p:cNvPr id="17" name="직사각형 16"/>
            <p:cNvSpPr/>
            <p:nvPr/>
          </p:nvSpPr>
          <p:spPr>
            <a:xfrm>
              <a:off x="6516216" y="1267090"/>
              <a:ext cx="1295588" cy="22271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Person</a:t>
              </a: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kumimoji="1"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kumimoji="1"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588224" y="1719957"/>
              <a:ext cx="1143188" cy="43530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mtClean="0">
                  <a:solidFill>
                    <a:sysClr val="windowText" lastClr="000000"/>
                  </a:solidFill>
                </a:rPr>
                <a:t>eyes = 2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596865" y="2243641"/>
              <a:ext cx="1143188" cy="43530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ysClr val="windowText" lastClr="000000"/>
                  </a:solidFill>
                </a:rPr>
                <a:t>nose = 1</a:t>
              </a:r>
              <a:endParaRPr kumimoji="1" lang="en-US" altLang="ko-KR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672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929606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Prototype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</p:txBody>
      </p:sp>
      <p:pic>
        <p:nvPicPr>
          <p:cNvPr id="7" name="Picture 2" descr="http://cfile5.uf.tistory.com/image/2262CD4D557026264012B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930567"/>
            <a:ext cx="3049198" cy="1872208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32952"/>
            <a:ext cx="3749057" cy="24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08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Prototype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3" y="3058968"/>
            <a:ext cx="3871382" cy="27852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15" y="3090317"/>
            <a:ext cx="3749057" cy="24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1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Anyway class!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58" y="1844824"/>
            <a:ext cx="4737873" cy="43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053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Function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en-US" altLang="ko-KR" dirty="0" smtClean="0"/>
              <a:t>Default </a:t>
            </a:r>
            <a:r>
              <a:rPr lang="ko-KR" altLang="en-US" dirty="0" smtClean="0"/>
              <a:t>인수 </a:t>
            </a:r>
            <a:r>
              <a:rPr lang="en-US" altLang="ko-KR" dirty="0" smtClean="0"/>
              <a:t>/</a:t>
            </a:r>
            <a:r>
              <a:rPr lang="ko-KR" altLang="en-US" dirty="0" smtClean="0"/>
              <a:t> 가변길이 활용이 편해짐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00433"/>
            <a:ext cx="4168333" cy="2676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57" y="3200433"/>
            <a:ext cx="4172903" cy="23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66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Function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en-US" altLang="ko-KR" dirty="0" smtClean="0"/>
              <a:t>Arrow Function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00" y="4605832"/>
            <a:ext cx="7540081" cy="12984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00" y="2996952"/>
            <a:ext cx="7540081" cy="13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2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기억</a:t>
            </a:r>
            <a:r>
              <a:rPr lang="mr-IN" altLang="ko-KR" dirty="0" smtClean="0"/>
              <a:t>…</a:t>
            </a:r>
            <a:r>
              <a:rPr lang="en-US" altLang="ko-KR" dirty="0" smtClean="0"/>
              <a:t>.</a:t>
            </a:r>
            <a:r>
              <a:rPr lang="ko-KR" altLang="en-US" dirty="0" smtClean="0"/>
              <a:t>하죠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부분만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기억하면</a:t>
            </a:r>
            <a:endParaRPr lang="en-US" altLang="ko-KR" dirty="0" smtClean="0"/>
          </a:p>
          <a:p>
            <a:r>
              <a:rPr lang="ko-KR" altLang="en-US" dirty="0" smtClean="0"/>
              <a:t>안돼요</a:t>
            </a:r>
            <a:r>
              <a:rPr lang="mr-IN" altLang="ko-KR" dirty="0" smtClean="0"/>
              <a:t>…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556791"/>
            <a:ext cx="2682263" cy="20932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55514">
            <a:off x="3001326" y="4213504"/>
            <a:ext cx="2323976" cy="16093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39001">
            <a:off x="6277743" y="3594172"/>
            <a:ext cx="2025546" cy="2700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443" y="1666396"/>
            <a:ext cx="3711623" cy="18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Promise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기존 비동기 처리 방법 </a:t>
            </a: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r>
              <a:rPr lang="ko-KR" altLang="en-US" dirty="0" smtClean="0"/>
              <a:t>콜백 함수를 인수로 넘김</a:t>
            </a: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r>
              <a:rPr lang="ko-KR" altLang="en-US" dirty="0" smtClean="0"/>
              <a:t>비동기를 처리하는 객체에 콜백 함수 등록</a:t>
            </a: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r>
              <a:rPr lang="ko-KR" altLang="en-US" dirty="0" smtClean="0"/>
              <a:t>비동기 반환 값에 콜백 등록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72" y="4211853"/>
            <a:ext cx="311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6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Promise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Promise </a:t>
            </a:r>
            <a:r>
              <a:rPr lang="ko-KR" altLang="en-US" dirty="0" smtClean="0"/>
              <a:t>객체를 반환함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ko-KR" altLang="en-US" dirty="0" smtClean="0"/>
              <a:t>콜백함수는 </a:t>
            </a:r>
            <a:r>
              <a:rPr lang="en-US" altLang="ko-KR" dirty="0" smtClean="0"/>
              <a:t>Promise </a:t>
            </a:r>
            <a:r>
              <a:rPr lang="ko-KR" altLang="en-US" dirty="0" smtClean="0"/>
              <a:t>내 인수로 처리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57" y="3792753"/>
            <a:ext cx="49403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41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Generator (co-</a:t>
            </a:r>
            <a:r>
              <a:rPr lang="en-US" altLang="ko-KR" dirty="0" err="1" smtClean="0"/>
              <a:t>rutine</a:t>
            </a:r>
            <a:r>
              <a:rPr lang="en-US" altLang="ko-KR" dirty="0" smtClean="0"/>
              <a:t>)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r>
              <a:rPr lang="ko-KR" altLang="en-US" dirty="0" smtClean="0"/>
              <a:t>함수 </a:t>
            </a:r>
            <a:r>
              <a:rPr lang="ko-KR" altLang="en-US" dirty="0"/>
              <a:t>처리안의 임의의 장소에서 처리를 중단</a:t>
            </a:r>
            <a:r>
              <a:rPr lang="en-US" altLang="ko-KR" dirty="0"/>
              <a:t>/</a:t>
            </a:r>
            <a:r>
              <a:rPr lang="ko-KR" altLang="en-US" dirty="0" smtClean="0"/>
              <a:t>재개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r>
              <a:rPr lang="ko-KR" altLang="en-US" dirty="0" smtClean="0"/>
              <a:t>무한 리스터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연계 가능</a:t>
            </a:r>
            <a:endParaRPr lang="en-US" altLang="ko-KR" dirty="0"/>
          </a:p>
          <a:p>
            <a:pPr marL="342900" lvl="0" indent="-342900" latinLnBrk="0">
              <a:buFontTx/>
              <a:buChar char="-"/>
              <a:defRPr/>
            </a:pPr>
            <a:r>
              <a:rPr lang="en-US" altLang="ko-KR" dirty="0" smtClean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Promise</a:t>
            </a:r>
            <a:r>
              <a:rPr lang="ko-KR" altLang="en-US" dirty="0"/>
              <a:t>를 </a:t>
            </a:r>
            <a:r>
              <a:rPr lang="ko-KR" altLang="en-US" dirty="0" smtClean="0"/>
              <a:t>조합하여 </a:t>
            </a:r>
            <a:r>
              <a:rPr lang="ko-KR" altLang="en-US" dirty="0"/>
              <a:t>비동기 처리를 동기처리처럼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직렬로 </a:t>
            </a:r>
            <a:r>
              <a:rPr lang="ko-KR" altLang="en-US" dirty="0"/>
              <a:t>적을 수 있게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endParaRPr lang="en-US" altLang="ko-KR" dirty="0"/>
          </a:p>
          <a:p>
            <a:pPr marL="342900" lvl="0" indent="-342900" latinLnBrk="0">
              <a:buFontTx/>
              <a:buChar char="-"/>
              <a:defRPr/>
            </a:pPr>
            <a:r>
              <a:rPr lang="en-US" altLang="ko-KR" dirty="0" err="1" smtClean="0"/>
              <a:t>async</a:t>
            </a:r>
            <a:r>
              <a:rPr lang="en-US" altLang="ko-KR" dirty="0" smtClean="0"/>
              <a:t>/await</a:t>
            </a:r>
            <a:r>
              <a:rPr lang="ko-KR" altLang="en-US" dirty="0" smtClean="0"/>
              <a:t> </a:t>
            </a:r>
            <a:r>
              <a:rPr lang="en-US" altLang="ko-KR" dirty="0" smtClean="0"/>
              <a:t>(ES7)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8792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Generator (co-</a:t>
            </a:r>
            <a:r>
              <a:rPr lang="en-US" altLang="ko-KR" dirty="0" err="1" smtClean="0"/>
              <a:t>rutine</a:t>
            </a:r>
            <a:r>
              <a:rPr lang="en-US" altLang="ko-KR" dirty="0" smtClean="0"/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6" y="2029490"/>
            <a:ext cx="3647300" cy="11351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6" y="3105781"/>
            <a:ext cx="2781300" cy="2781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03834"/>
            <a:ext cx="2832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8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20082" y="5288471"/>
            <a:ext cx="33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dobe 고딕 Std B" pitchFamily="34" charset="-127"/>
                <a:ea typeface="Adobe 고딕 Std B" pitchFamily="34" charset="-127"/>
              </a:rPr>
              <a:t>&lt;THANK YOU&gt;</a:t>
            </a:r>
            <a:endParaRPr lang="ko-KR" altLang="en-US" sz="3600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108520" y="5624141"/>
            <a:ext cx="1223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11960" y="5611636"/>
            <a:ext cx="493204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지금까지가 구현이었다면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이제는 리펙토링과 적용을 해보려 합니다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498342"/>
            <a:ext cx="3331220" cy="25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35" y="1623601"/>
            <a:ext cx="5868516" cy="41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6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하지만 피드백 후 수정은 언제든지 이뤄질 수 있는거죠 </a:t>
            </a:r>
            <a:r>
              <a:rPr lang="ko-KR" altLang="en-US" dirty="0" smtClean="0">
                <a:sym typeface="Wingdings"/>
              </a:rPr>
              <a:t></a:t>
            </a:r>
            <a:endParaRPr lang="en-US" altLang="ko-KR" dirty="0" smtClean="0">
              <a:sym typeface="Wingdings"/>
            </a:endParaRPr>
          </a:p>
          <a:p>
            <a:endParaRPr lang="en-US" altLang="ko-KR" dirty="0" smtClean="0">
              <a:sym typeface="Wingdings"/>
            </a:endParaRPr>
          </a:p>
          <a:p>
            <a:endParaRPr lang="en-US" altLang="ko-KR" dirty="0">
              <a:sym typeface="Wingdings"/>
            </a:endParaRPr>
          </a:p>
          <a:p>
            <a:r>
              <a:rPr lang="ko-KR" altLang="en-US" dirty="0" smtClean="0">
                <a:sym typeface="Wingdings"/>
              </a:rPr>
              <a:t>여러분들의 생각을 듣고 싶어요</a:t>
            </a:r>
            <a:endParaRPr lang="en-US" altLang="ko-KR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242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경우의 수가 있더라도 필수적으로 다룰 부분은</a:t>
            </a: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 smtClean="0"/>
              <a:t>ES6, promise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 관련 개념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모든 서버 플랫폼이 알아도 좋은 관련 지식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(RESTful API / </a:t>
            </a:r>
            <a:r>
              <a:rPr lang="ko-KR" altLang="en-US" dirty="0" smtClean="0"/>
              <a:t>서버와 클라이언트 통신 과정 </a:t>
            </a:r>
            <a:r>
              <a:rPr lang="en-US" altLang="ko-KR" dirty="0" smtClean="0"/>
              <a:t>(http)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16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앞으로의 스터디 운영</a:t>
            </a: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중점적으로 다뤄보며 스터디 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기존 대로 </a:t>
            </a:r>
            <a:r>
              <a:rPr lang="en-US" altLang="ko-KR" dirty="0" err="1" smtClean="0"/>
              <a:t>Node.JS</a:t>
            </a:r>
            <a:r>
              <a:rPr lang="ko-KR" altLang="en-US" dirty="0" smtClean="0"/>
              <a:t>로 진행하면서 기존 커리큘럼대로 진행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Node.JS</a:t>
            </a:r>
            <a:r>
              <a:rPr lang="en-US" altLang="ko-KR" dirty="0" smtClean="0"/>
              <a:t> </a:t>
            </a:r>
            <a:r>
              <a:rPr lang="ko-KR" altLang="en-US" dirty="0"/>
              <a:t>언어를 기반으로 스터디 </a:t>
            </a:r>
            <a:r>
              <a:rPr lang="ko-KR" altLang="en-US" dirty="0" smtClean="0"/>
              <a:t>내에서 결과물을 만들어내보기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950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4892</TotalTime>
  <Words>840</Words>
  <Application>Microsoft Macintosh PowerPoint</Application>
  <PresentationFormat>화면 슬라이드 쇼(4:3)</PresentationFormat>
  <Paragraphs>419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1훈프로방스 R</vt:lpstr>
      <vt:lpstr>365쉬는시간</vt:lpstr>
      <vt:lpstr>맑은 고딕</vt:lpstr>
      <vt:lpstr>Adobe 고딕 Std B</vt:lpstr>
      <vt:lpstr>Adobe Fangsong Std R</vt:lpstr>
      <vt:lpstr>Mangal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허윤석</cp:lastModifiedBy>
  <cp:revision>49</cp:revision>
  <dcterms:created xsi:type="dcterms:W3CDTF">2014-05-22T12:23:35Z</dcterms:created>
  <dcterms:modified xsi:type="dcterms:W3CDTF">2017-09-02T07:23:38Z</dcterms:modified>
</cp:coreProperties>
</file>